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0DFF2-A870-4546-8B04-C07754BCE5EC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FFE7-4EBA-40B1-91C2-D82CD62DCC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46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FE7-4EBA-40B1-91C2-D82CD62DCC0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0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FCEBB0-D700-4245-B74B-82242E41A56D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CFE7AA-8FFB-484C-84C0-A2DCBDE5C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1699" y="1010787"/>
            <a:ext cx="738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КРАТКАЯ  ПРЕЗЕНТАЦИЯ</a:t>
            </a:r>
            <a:b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ОСНОВНОЙ ОБРАЗОВАТЕЛЬНОЙ </a:t>
            </a:r>
            <a:b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ПРОГРАММЫ 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ДОШКОЛЬНОГО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ОБРАЗОВАНИЯ 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МБДОУ «Детский сад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87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Лого для работы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0022" y="951043"/>
            <a:ext cx="2261637" cy="210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647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624" y="500222"/>
            <a:ext cx="10954512" cy="665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4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представляет:</a:t>
            </a:r>
            <a:endParaRPr lang="ru-RU" sz="24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Программы, обеспечивающее полноценное развитие личности,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(образовательные области):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•	социально-коммуникативное развитие;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•	познавательное развитие;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•	речевое развитие;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•	художественно-эстетическое развитие;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•	физическое развитие.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687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двух месяцев до семи-восьми лет. Представлены задачи воспитания, направленные на приобщение  детей к ценностям российского народа, формирование у них ценностного отношения к окружающему миру.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 marL="131445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образовательной деятельности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коррекции нарушений развития                  детей .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особенностей взаимодействия             педагогического коллектива с семьями воспитанников.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воспитательных задач приводится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Рабочей программе воспитания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71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799" y="604403"/>
            <a:ext cx="11137392" cy="66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содержит</a:t>
            </a:r>
            <a:endParaRPr lang="ru-RU" sz="32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психолого-педагогических условий реализации Программы;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кадровых условий реализации Программы;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особенностей организации развивающей предметно-пространственной среды (РППС) в соответствии с возрастными особенностями детей;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материально-технического обеспечения Программы;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обеспеченности методическими материалами и средствами обучения и воспитания;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804545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b="1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описание организации режима пребывания детей, режима питания.</a:t>
            </a:r>
            <a:endParaRPr lang="ru-RU" sz="2000" b="1" dirty="0" smtClean="0">
              <a:effectLst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5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586" y="704688"/>
            <a:ext cx="9436608" cy="4959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Основная образовательная           программа       дошкольного </a:t>
            </a:r>
            <a:r>
              <a:rPr lang="ru-RU" sz="2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образования  </a:t>
            </a:r>
            <a:r>
              <a:rPr lang="ru-RU" sz="24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состоит из обязательной части      </a:t>
            </a:r>
            <a:endParaRPr lang="ru-RU" sz="24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j-ea"/>
              </a:rPr>
              <a:t>и части, формируемой участниками образовательных отношений</a:t>
            </a:r>
            <a:endParaRPr lang="ru-RU" sz="24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</a:rPr>
              <a:t> </a:t>
            </a:r>
            <a:endParaRPr lang="ru-RU" dirty="0" smtClean="0">
              <a:effectLst/>
            </a:endParaRPr>
          </a:p>
          <a:p>
            <a:pPr algn="ctr">
              <a:lnSpc>
                <a:spcPct val="115000"/>
              </a:lnSpc>
              <a:spcBef>
                <a:spcPts val="430"/>
              </a:spcBef>
              <a:spcAft>
                <a:spcPts val="0"/>
              </a:spcAft>
            </a:pPr>
            <a:r>
              <a:rPr lang="ru-RU" sz="2000" b="1" u="sng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 </a:t>
            </a:r>
            <a:endParaRPr lang="ru-RU" sz="2000" b="1" u="sng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7345">
              <a:lnSpc>
                <a:spcPct val="115000"/>
              </a:lnSpc>
              <a:spcBef>
                <a:spcPts val="430"/>
              </a:spcBef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дополнительными образовательными программами: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речи»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 О.С..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«Непреходящие ценности малой Родины» автор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Пчелинцева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430"/>
              </a:spcBef>
              <a:spcAft>
                <a:spcPts val="0"/>
              </a:spcAft>
            </a:pP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речи»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составной частью Основной образовательной программы дошкольного образования МБДОУ «Детский сад комбинированного вида        № 6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позволяет плодотворнее  решать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области  «Речевое развитие».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«Непреходящие ценности малой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является региональным компонентом          ознакомления детей с историческим и культурным                              наследием родного края с учётом специфики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Ивановской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40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943" y="1075695"/>
            <a:ext cx="9878818" cy="5084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Контактная информация</a:t>
            </a:r>
            <a:endParaRPr lang="ru-RU" sz="32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7345" indent="-347345" algn="ctr">
              <a:spcBef>
                <a:spcPts val="77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19671D"/>
                </a:solidFill>
                <a:latin typeface="Times New Roman" panose="02020603050405020304" pitchFamily="18" charset="0"/>
              </a:rPr>
              <a:t>адрес: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345" indent="-347345" algn="ctr">
              <a:spcBef>
                <a:spcPts val="72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153045, </a:t>
            </a:r>
            <a:r>
              <a:rPr lang="ru-RU" sz="3200" b="1" dirty="0">
                <a:solidFill>
                  <a:srgbClr val="404040"/>
                </a:solidFill>
                <a:latin typeface="Times New Roman" panose="02020603050405020304" pitchFamily="18" charset="0"/>
              </a:rPr>
              <a:t>г. Иваново, ул. </a:t>
            </a:r>
            <a:r>
              <a:rPr lang="ru-RU" sz="32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3-я Чайковского, д.2А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345" indent="-347345" algn="ctr">
              <a:spcBef>
                <a:spcPts val="72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19671D"/>
                </a:solidFill>
                <a:latin typeface="Times New Roman" panose="02020603050405020304" pitchFamily="18" charset="0"/>
              </a:rPr>
              <a:t>телефон:</a:t>
            </a:r>
            <a:r>
              <a:rPr lang="ru-RU" sz="3200" b="1" dirty="0">
                <a:solidFill>
                  <a:srgbClr val="404040"/>
                </a:solidFill>
                <a:latin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345" indent="-347345" algn="ctr">
              <a:spcBef>
                <a:spcPts val="72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404040"/>
                </a:solidFill>
                <a:latin typeface="Times New Roman" panose="02020603050405020304" pitchFamily="18" charset="0"/>
              </a:rPr>
              <a:t>7 (4932) </a:t>
            </a:r>
            <a:r>
              <a:rPr lang="ru-RU" sz="32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93-84-70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345" indent="-347345" algn="ctr">
              <a:spcBef>
                <a:spcPts val="72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19671D"/>
                </a:solidFill>
                <a:latin typeface="Times New Roman" panose="02020603050405020304" pitchFamily="18" charset="0"/>
              </a:rPr>
              <a:t>электронная почта: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345" indent="-347345" algn="ctr">
              <a:spcBef>
                <a:spcPts val="720"/>
              </a:spcBef>
              <a:spcAft>
                <a:spcPts val="0"/>
              </a:spcAft>
            </a:pPr>
            <a:r>
              <a:rPr lang="en-US" sz="3200" b="1" dirty="0" err="1" smtClean="0">
                <a:solidFill>
                  <a:srgbClr val="404040"/>
                </a:solidFill>
                <a:latin typeface="Times New Roman" panose="02020603050405020304" pitchFamily="18" charset="0"/>
              </a:rPr>
              <a:t>dou</a:t>
            </a:r>
            <a:r>
              <a:rPr lang="ru-RU" sz="32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87</a:t>
            </a:r>
            <a:r>
              <a:rPr lang="ru-RU" sz="32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@</a:t>
            </a:r>
            <a:r>
              <a:rPr lang="en-US" sz="3200" b="1" dirty="0" err="1">
                <a:solidFill>
                  <a:srgbClr val="404040"/>
                </a:solidFill>
                <a:latin typeface="Times New Roman" panose="02020603050405020304" pitchFamily="18" charset="0"/>
              </a:rPr>
              <a:t>ivedu</a:t>
            </a:r>
            <a:r>
              <a:rPr lang="ru-RU" sz="3200" b="1" dirty="0">
                <a:solidFill>
                  <a:srgbClr val="404040"/>
                </a:solidFill>
                <a:latin typeface="Times New Roman" panose="02020603050405020304" pitchFamily="18" charset="0"/>
              </a:rPr>
              <a:t>.</a:t>
            </a:r>
            <a:r>
              <a:rPr lang="en-US" sz="3200" b="1" dirty="0" err="1">
                <a:solidFill>
                  <a:srgbClr val="404040"/>
                </a:solidFill>
                <a:latin typeface="Times New Roman" panose="02020603050405020304" pitchFamily="18" charset="0"/>
              </a:rPr>
              <a:t>ru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82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25" y="560183"/>
            <a:ext cx="11350752" cy="599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720"/>
              </a:spcBef>
              <a:spcAft>
                <a:spcPts val="0"/>
              </a:spcAft>
            </a:pP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соответствии: </a:t>
            </a:r>
            <a:endParaRPr lang="ru-RU" sz="1200" b="1" dirty="0" smtClean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Указ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закон от 29 декабря 2012 г. № 273-ФЗ «Об образовании в Российской Федерации» (Собрание законодательства Российской Федерации, 2012, № 53, ст. 7598; 2022, № 41, ст. 6959)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Министерства просвещения Российской Федерации от 30 сентября 2022 г. № 874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Федеральный государственный образовательный стандарт дошкольного образования, утвержденный приказом Министерства образования и науки Российской Федерации от 17 октября 2013 г. № 1155 (зарегистрирован Министерством юстиции Российской Федерации 14 ноября 2013 г., регистрационный № 30384), с изменением, внесенным приказом Министерства просвещения Российской Федерации от 8 ноября.2022 г. № 955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Санитарно-эпидемиологические требования -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 сентября 2020 г. № 28 (зарегистрировано Министерством юстиции Российской Федерации 18 декабря 2020 г., регистрационный № 61573), действующим до 1 января 2027 г.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Федеральная образовательная программа дошкольного образования (утверждена приказом Министерства просвещения Российской Федерации от 25 ноября 2022 г. № 1028)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Основы государственной политики по сохранению и укреплению традиционных российских духовно-нравственных ценностей, утвержденные Указом Президента Российской Федерации от 9 ноября 2022 г. № 809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0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228" y="919946"/>
            <a:ext cx="9793224" cy="520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гуманизм, милосердие, справедливость, коллективизм, взаимопомощь и   взаимоуважение, историческая память </a:t>
            </a:r>
            <a:endParaRPr lang="ru-RU" dirty="0" smtClean="0">
              <a:effectLst/>
            </a:endParaRPr>
          </a:p>
          <a:p>
            <a:pPr marL="540385" lvl="0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преемственность поколений, единство народов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России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endParaRPr lang="ru-RU" dirty="0" smtClean="0">
              <a:effectLst/>
              <a:cs typeface="Times New Roman" panose="02020603050405020304" pitchFamily="18" charset="0"/>
            </a:endParaRPr>
          </a:p>
          <a:p>
            <a:pPr marL="540385" algn="ctr">
              <a:lnSpc>
                <a:spcPct val="11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2679" y="675232"/>
            <a:ext cx="652627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720"/>
              </a:spcBef>
              <a:spcAft>
                <a:spcPts val="0"/>
              </a:spcAft>
            </a:pP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384" y="790582"/>
            <a:ext cx="11082528" cy="550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720"/>
              </a:spcBef>
            </a:pP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 охрана и укрепление физического и психического здоровья детей, в том числе их эмоционального благополучия;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2)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образовательных программ дошкольного и начального общего образования);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5)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            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правил и норм поведения в интересах человека,                     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семьи, общества;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25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10896"/>
            <a:ext cx="11676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3200" b="1" dirty="0" smtClean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 формирование общей культуры личности детей,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том числе  ценностей здорового образа жизни,                      развития их социальных, нравственных качеств и                                основ патриотизма, эстетических, интеллектуальных,          физических качеств, инициативности, самостоятельности                                 и ответственности ребенка, формирования предпосылок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учебной деятельности;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7) обеспечение вариативности и разнообразия содержания и организационных форм дошкольного образования с учетом образовательных потребностей, способностей и состояния здоровья детей;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8) 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детей, обеспечения их безопасности;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10)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       создание условий для формирования ценностного             отношения к окружающему миру, становления опыта            действий и поступков на основе осмысления ценностей;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19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6277" y="864821"/>
            <a:ext cx="10835640" cy="599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720"/>
              </a:spcBef>
            </a:pP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подходы: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полноценное проживание ребёнком всех этапов детства (младенческого, раннего и дошкольного возрастов), обогащение (амплификация) детского развития;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 (далее вместе - взрослые);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признание ребёнка полноценным участником (субъектом) образовательных отношений;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поддержка инициативы детей в различных видах деятельности;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сотрудничество ДОО с семьей;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приобщение детей к социокультурным нормам, традициям семьи, общества и государства;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формирование познавательных интересов и познавательных действий ребёнка в различных видах деятельности;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возрастная адекватность дошкольного образования (соответствие условий, требований, методов возрасту и особенностям развития);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учёт этнокультурной ситуации развития детей.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24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958" y="639332"/>
            <a:ext cx="9875520" cy="562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направлена:</a:t>
            </a:r>
            <a:r>
              <a:rPr lang="ru-RU" sz="1200" b="1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40404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разностороннее развитие детей с 2 месяцев до </a:t>
            </a:r>
            <a:r>
              <a:rPr lang="ru-RU" sz="20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 учётом их возрастных и индивидуальных особенностей, </a:t>
            </a:r>
            <a:r>
              <a:rPr lang="ru-RU" sz="20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детей с особыми возможностями здоровья (дети с ТНР 5 – 7 </a:t>
            </a:r>
            <a:r>
              <a:rPr lang="ru-RU" sz="20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лет)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 smtClean="0">
              <a:effectLst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 к детям дошкольного возраста и   специфичных </a:t>
            </a:r>
            <a:r>
              <a:rPr lang="ru-RU" sz="2000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     для  </a:t>
            </a: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</a:rPr>
              <a:t>детей дошкольного  возраста  видов                            деятельности.</a:t>
            </a:r>
            <a:endParaRPr lang="ru-RU" sz="2000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</a:rPr>
              <a:t> </a:t>
            </a:r>
            <a:endParaRPr lang="ru-RU" sz="2000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</a:rPr>
              <a:t> </a:t>
            </a:r>
            <a:endParaRPr lang="ru-RU" sz="2000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</a:rPr>
              <a:t> </a:t>
            </a:r>
            <a:endParaRPr lang="ru-RU" sz="2000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1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2516" y="1002843"/>
            <a:ext cx="9546336" cy="3950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</a:t>
            </a:r>
            <a:r>
              <a:rPr lang="ru-RU" sz="32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три основных раздела</a:t>
            </a:r>
            <a:r>
              <a:rPr lang="ru-RU" sz="32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9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017" y="654172"/>
            <a:ext cx="10771632" cy="670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32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32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32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себя:</a:t>
            </a:r>
            <a:endParaRPr lang="ru-RU" sz="32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записку, где представлены</a:t>
            </a:r>
            <a:endParaRPr lang="ru-RU" sz="2400" b="1" dirty="0" smtClean="0">
              <a:effectLst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 Программы,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подходы к ее формированию,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особенностей развития детей младенческого,    раннего и дошкольного возраста, детей с ОВЗ,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Программы. </a:t>
            </a:r>
            <a:endParaRPr lang="ru-RU" sz="2400" b="1" dirty="0" smtClean="0">
              <a:effectLst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ланируемые результаты освоения Программы представляют собой возрастные характеристики возможных                достижений ребёнка дошкольного возраста на                           разных возрастных этапах и к завершению                               дошкольного образования, в том числе детей с ОВЗ.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 индивидуального                     развития детей.</a:t>
            </a:r>
            <a:endParaRPr lang="ru-RU" sz="2400" b="1" dirty="0" smtClean="0">
              <a:effectLst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71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570</Words>
  <Application>Microsoft Office PowerPoint</Application>
  <PresentationFormat>Произвольный</PresentationFormat>
  <Paragraphs>138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Заведующий</cp:lastModifiedBy>
  <cp:revision>16</cp:revision>
  <dcterms:created xsi:type="dcterms:W3CDTF">2023-09-03T21:16:41Z</dcterms:created>
  <dcterms:modified xsi:type="dcterms:W3CDTF">2023-12-06T07:43:31Z</dcterms:modified>
</cp:coreProperties>
</file>